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56" r:id="rId4"/>
    <p:sldId id="257" r:id="rId5"/>
    <p:sldId id="258" r:id="rId6"/>
    <p:sldId id="259" r:id="rId7"/>
    <p:sldId id="261" r:id="rId8"/>
    <p:sldId id="260" r:id="rId9"/>
    <p:sldId id="275" r:id="rId10"/>
    <p:sldId id="273" r:id="rId11"/>
    <p:sldId id="269" r:id="rId12"/>
    <p:sldId id="262" r:id="rId13"/>
    <p:sldId id="268" r:id="rId14"/>
    <p:sldId id="263" r:id="rId15"/>
    <p:sldId id="265" r:id="rId16"/>
    <p:sldId id="272" r:id="rId17"/>
    <p:sldId id="266" r:id="rId18"/>
    <p:sldId id="274" r:id="rId19"/>
    <p:sldId id="267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99A7AE-B8C9-4C77-8A09-58DA6825DE4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8033CB-6BC8-44B7-A7BF-EC1ACC6B6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tk@beograd.vtk.jt.rs" TargetMode="External"/><Relationship Id="rId2" Type="http://schemas.openxmlformats.org/officeDocument/2006/relationships/hyperlink" Target="mailto:childprotection@mup.gov.rs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nadel-decijalinija.org/" TargetMode="External"/><Relationship Id="rId4" Type="http://schemas.openxmlformats.org/officeDocument/2006/relationships/hyperlink" Target="http://www.pametnoibezbedno.gov.r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metanklik.rs/" TargetMode="External"/><Relationship Id="rId7" Type="http://schemas.openxmlformats.org/officeDocument/2006/relationships/hyperlink" Target="https://www.mojedete.info/igre-recima-edukativne-igre-za-osnovce/" TargetMode="External"/><Relationship Id="rId2" Type="http://schemas.openxmlformats.org/officeDocument/2006/relationships/hyperlink" Target="https://kliknibezbedno.wordpress.com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novakdjokovicfoundation.org/sr/10-najboljih-edukativnih-aplikacija-za-decu/" TargetMode="External"/><Relationship Id="rId5" Type="http://schemas.openxmlformats.org/officeDocument/2006/relationships/hyperlink" Target="http://www.zvrk.rs/" TargetMode="External"/><Relationship Id="rId4" Type="http://schemas.openxmlformats.org/officeDocument/2006/relationships/hyperlink" Target="https://surfujsigurno.weebly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Дигитално насиље-начини реаговања и превенција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Презентација за родитеље</a:t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928802"/>
            <a:ext cx="740664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358246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Истраживања дигиталног насиља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Пројекат ,,Зауставимо дигитално насиље’’ ( МПНТР, Уницеф и Теленор, 2012-2013) обухватио је је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3786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(2272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и 1514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средњих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3078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родитеља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и 1379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наставника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Србија је од 2015. године део глобалног пројекта Деца света на интернету (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Global Kids Online )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који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испитује права, могућности као  и ризике везано за децу и младе на интернету.</a:t>
            </a:r>
          </a:p>
          <a:p>
            <a:pPr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4214818"/>
            <a:ext cx="2257425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Резултати истраживања у оквиру пројекта ,,Зауставимо дигитално насиље’’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Скоро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половина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родитеља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(45%)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сматра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недовољно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информисана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дигиталном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насиљу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једна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петина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родитеља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(22%)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подучава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дете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користи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Још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мање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родитеља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(15%)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својом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децом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учествује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заједничким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активностима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интернету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" name="Picture 9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4214818"/>
            <a:ext cx="215265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Како реаговати у ситуацији када се појави дигитално насиље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Деца се у највећем броју обраћају вршњацима </a:t>
            </a:r>
          </a:p>
          <a:p>
            <a:pPr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  ( 5%), затим родитељима (2%) па након тога запосленима у школи (1%). Зато је родитељима понекад тешко да препознају да је дете доживело дигитално насиље ( пратити да ли је дошло до промена у дететовом понашању и рутини)</a:t>
            </a:r>
          </a:p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Када сазнате да је ваше дете доживело дигитално насиље: </a:t>
            </a:r>
          </a:p>
          <a:p>
            <a:pPr>
              <a:buFont typeface="Wingdings" pitchFamily="2" charset="2"/>
              <a:buChar char="Ø"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не осуђујте и не критикујте дете</a:t>
            </a:r>
          </a:p>
          <a:p>
            <a:pPr>
              <a:buFont typeface="Wingdings" pitchFamily="2" charset="2"/>
              <a:buChar char="Ø"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умирите га и пружите му подршку</a:t>
            </a:r>
          </a:p>
          <a:p>
            <a:pPr>
              <a:buFont typeface="Wingdings" pitchFamily="2" charset="2"/>
              <a:buChar char="Ø"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прикупите што више информација (сачувајте поруке, фотографије...)</a:t>
            </a:r>
          </a:p>
          <a:p>
            <a:pPr>
              <a:buFont typeface="Wingdings" pitchFamily="2" charset="2"/>
              <a:buChar char="Ø"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помозите му да реши проблем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Коме се обратити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Школи коју дете похађа ( одељењском старешини ) уколико се насиље десило у школи или су укључени други ученици школе ( школа има прописане процедуре реаговања у тим ситуацијама)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МУП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Одељење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борбу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високотехнолошког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криминала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Министарства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унутрашњих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послова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Републике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Србије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имејл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childprotection@mup.gov.rs,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централа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011/306-2000;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јавно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тужилаштво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Београду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Посебно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одељење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борбу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високотехнолошког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криминала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адреса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Савска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17а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Палата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правде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имејл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vtk@beograd.vtk.jt.rs,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011/360-1272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На број телефона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(МПНТР, СОС телефон)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0800 / 200- 201 може се пријавити сваки облик насиља, а самим тим и дигиталн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насиље.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http://www.pametnoibezbedno.gov.rs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Национални контакт центар за безбедност на интернету 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Контакт телефон: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19833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Надел ( Национална дечија линија-деца могу да пријаве све врсте насиља у току 24 сата)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http://nadel-decijalinija.org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Број телефона за пријаве: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116111</a:t>
            </a:r>
          </a:p>
          <a:p>
            <a:pPr>
              <a:buFont typeface="Wingdings" pitchFamily="2" charset="2"/>
              <a:buChar char="Ø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Корисни сајтови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sr-Cyrl-RS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None/>
            </a:pP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Савети о безбедности на </a:t>
            </a: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интернету</a:t>
            </a:r>
            <a:endParaRPr lang="sr-Cyrl-RS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dirty="0" smtClean="0">
                <a:hlinkClick r:id="rId2"/>
              </a:rPr>
              <a:t>https://kliknibezbedno.wordpress.com</a:t>
            </a:r>
            <a:endParaRPr lang="sr-Cyrl-RS" dirty="0" smtClean="0"/>
          </a:p>
          <a:p>
            <a:r>
              <a:rPr lang="en-US" dirty="0" smtClean="0">
                <a:hlinkClick r:id="rId3"/>
              </a:rPr>
              <a:t>http://www.pametanklik.rs/</a:t>
            </a:r>
            <a:endParaRPr lang="sr-Cyrl-RS" dirty="0" smtClean="0"/>
          </a:p>
          <a:p>
            <a:r>
              <a:rPr lang="en-US" dirty="0" smtClean="0">
                <a:hlinkClick r:id="rId4"/>
              </a:rPr>
              <a:t>https://surfujsigurno.weebly.com/</a:t>
            </a:r>
            <a:endParaRPr lang="sr-Cyrl-RS" dirty="0" smtClean="0"/>
          </a:p>
          <a:p>
            <a:pPr>
              <a:buNone/>
            </a:pPr>
            <a:r>
              <a:rPr lang="sr-Cyrl-RS" u="sng" dirty="0" smtClean="0"/>
              <a:t>Линкови ка едукативним садржајима</a:t>
            </a:r>
          </a:p>
          <a:p>
            <a:r>
              <a:rPr lang="en-US" dirty="0" smtClean="0">
                <a:hlinkClick r:id="rId5"/>
              </a:rPr>
              <a:t>http://www.zvrk.rs/</a:t>
            </a:r>
            <a:endParaRPr lang="sr-Cyrl-RS" dirty="0" smtClean="0"/>
          </a:p>
          <a:p>
            <a:r>
              <a:rPr lang="en-US" dirty="0" smtClean="0">
                <a:hlinkClick r:id="rId6"/>
              </a:rPr>
              <a:t>https://novakdjokovicfoundation.org/sr/10-najboljih-edukativnih-aplikacija-za-decu/</a:t>
            </a:r>
            <a:endParaRPr lang="sr-Cyrl-RS" dirty="0" smtClean="0"/>
          </a:p>
          <a:p>
            <a:r>
              <a:rPr lang="en-US" dirty="0" smtClean="0">
                <a:hlinkClick r:id="rId7"/>
              </a:rPr>
              <a:t>https://www.mojedete.info/igre-recima-edukativne-igre-za-osnovce/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4898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Како родитељи могу да допринесу безбедности деце на интернету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Пратите колико и како ваше дете проводи време на интернету, покажите интересовање за његове/њене активности на интернету.</a:t>
            </a:r>
          </a:p>
          <a:p>
            <a:pPr>
              <a:buFont typeface="Wingdings" pitchFamily="2" charset="2"/>
              <a:buChar char="Ø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Трудите се да будете информисани о апликацијама које ваше дете користи, тражите да вас упути у оно што вам није довољно познато.</a:t>
            </a:r>
          </a:p>
          <a:p>
            <a:pPr>
              <a:buFont typeface="Wingdings" pitchFamily="2" charset="2"/>
              <a:buChar char="Ø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Договорите се са њим да вам повремено покаже садржаје  или да имате  приступ/лозинку његовим профилима на друштвеним мрежама.</a:t>
            </a:r>
          </a:p>
        </p:txBody>
      </p:sp>
      <p:pic>
        <p:nvPicPr>
          <p:cNvPr id="5" name="Picture 4" descr="roditelj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357562"/>
            <a:ext cx="6429420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4898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Како родитељи могу да допринесу безбедности деце на интернету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Разговарајте са вашим дететом отворено о предностима и недостацима дигиталних технологија.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Сазнајте колико ваше дете зна о ризицима и опсаностима на интернету. 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Подстичите заједничке активности које не укључују интернет или телевизију.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Негујте искрен и отворен однос који ће омогућити детету да вам се обрати ако има било какав проблем на интернету.</a:t>
            </a:r>
          </a:p>
          <a:p>
            <a:pPr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429132"/>
            <a:ext cx="221932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Кодекс понашања  на интернету</a:t>
            </a:r>
            <a:endParaRPr lang="en-US" dirty="0"/>
          </a:p>
        </p:txBody>
      </p:sp>
      <p:pic>
        <p:nvPicPr>
          <p:cNvPr id="4" name="Content Placeholder 3" descr="image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600200"/>
            <a:ext cx="7215237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Кодекс понашања  на интернету</a:t>
            </a:r>
            <a:endParaRPr lang="en-US" dirty="0"/>
          </a:p>
        </p:txBody>
      </p:sp>
      <p:pic>
        <p:nvPicPr>
          <p:cNvPr id="4" name="Content Placeholder 3" descr="image (2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142984"/>
            <a:ext cx="6357981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Хвала на пажњи!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sr-Cyrl-RS" b="1" dirty="0" smtClean="0"/>
              <a:t>Деца можда знају више о интернету </a:t>
            </a:r>
          </a:p>
          <a:p>
            <a:pPr algn="ctr">
              <a:buNone/>
            </a:pPr>
            <a:r>
              <a:rPr lang="sr-Cyrl-RS" b="1" dirty="0" smtClean="0"/>
              <a:t>али одрасли </a:t>
            </a:r>
            <a:r>
              <a:rPr lang="sr-Cyrl-RS" b="1" u="sng" dirty="0" smtClean="0"/>
              <a:t>знају више о животу!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image4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24" y="3071810"/>
            <a:ext cx="7643866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Пројекат </a:t>
            </a:r>
            <a:r>
              <a:rPr lang="en-US" dirty="0" smtClean="0"/>
              <a:t> ,,</a:t>
            </a:r>
            <a:r>
              <a:rPr lang="sr-Cyrl-RS" dirty="0" smtClean="0"/>
              <a:t>Знањем </a:t>
            </a:r>
            <a:r>
              <a:rPr lang="sr-Cyrl-RS" dirty="0" smtClean="0"/>
              <a:t>против </a:t>
            </a:r>
            <a:r>
              <a:rPr lang="sr-Cyrl-RS" dirty="0" smtClean="0"/>
              <a:t>насиља</a:t>
            </a:r>
            <a:r>
              <a:rPr lang="sr-Latn-RS" dirty="0" smtClean="0"/>
              <a:t>’’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Знањем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насиљ</a:t>
            </a:r>
            <a:r>
              <a:rPr lang="en-US" b="1" dirty="0" err="1" smtClean="0"/>
              <a:t>а</a:t>
            </a:r>
            <a:r>
              <a:rPr lang="en-US" b="1" dirty="0" smtClean="0"/>
              <a:t> </a:t>
            </a:r>
            <a:endParaRPr lang="sr-Cyrl-RS" b="1" dirty="0" smtClean="0"/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ОШ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Десанка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Максимовић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’’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C:\Users\Skola\Desktop\istrazivanje\shutterstock_373993096 Copyright veralub lar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75724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66752" y="5460326"/>
            <a:ext cx="181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Вршњачки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Циљеви пројекта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Повећање информисаности ученика, родитеља и наставника о дигиталном насиљу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Оснаживање ученика да препознају различите видове дигиталног насиља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Упућивање ученика/родитеља/наставника на адекватне начине реаговања у случајевима дигиталног насиља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Израда и промовисање кодекса понашања на интернету </a:t>
            </a: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Skola\Desktop\istrazivanje\shutterstock_373993096 Copyright veralub lar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714884"/>
            <a:ext cx="628654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Шта је то електронско (дигитално) насиље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Дигитално насиље (енг.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cyberbullying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је коришћење дигиталне технологије (интернета и мобилних телефона ) са циљем да се друга особа узнемири, повреди, понизи и да јој се нанесе штета ( Приручник Дигитално насиље-превенција и начини реаговања, МПНТР, 2016 )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Овај појам се у литератури појављује релативно скоро, са масовнијом уп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отребом интернета 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мобилних телефона.</a:t>
            </a:r>
          </a:p>
          <a:p>
            <a:pPr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929066"/>
            <a:ext cx="3446184" cy="2405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Дигитално и насиље ,,лицем у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лице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’’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Сличности: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 једно и друго имају за циљ да се другоме нанесе штета.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Особе које су насилне у директној комуникацији, врло често се исто тако понашају  у комуникацији преко интернета.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Разлике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ДН одликује висок степен анонимности. 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Може се дешавати било где и било када.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Може укључивати велики број људи.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286256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Врсте дигиталног насиља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постављање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узнемирујућих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увредљивих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претећих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порука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слика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видео-снимака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туђе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профиле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слање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тих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материјала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СМС-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инстант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порукама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имејлом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остављање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чету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снимање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дистрибуција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слика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порука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материјала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сексуалног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садржаја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узнемиравање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телефонским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позивима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лажно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представљање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коришћење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туђег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идентитета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креирање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профила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друштвеним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мрежама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туђе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име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недозвољено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саопштавање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туђих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информација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објављивање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лажних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оптужби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гласина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другој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особи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профилима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друштвених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мрежа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блоговима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итд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Врсте дигиталног насиља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промена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крађа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лозинки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слање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вируса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исмевање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онлајн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причаоницама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форумима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непримерено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коментарисање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туђих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слика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порука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профилима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блоговима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игнорисање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искључивање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нпр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социјалним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мрежама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подстицање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мржње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различитим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основама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857760"/>
            <a:ext cx="5357850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Дигитално насиље се може десити путем било ког сервиса на интернету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или телефон</a:t>
            </a:r>
            <a:r>
              <a:rPr lang="sr-Cyrl-RS" dirty="0" smtClean="0"/>
              <a:t>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СМС, ММС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Вибер,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WhatsAp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Mes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enger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E-mail</a:t>
            </a:r>
          </a:p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Друштвене мреже</a:t>
            </a:r>
          </a:p>
          <a:p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Четови, форуми, причаонице, сервиси повезани са играњем игрица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 smtClean="0"/>
              <a:t> </a:t>
            </a:r>
            <a:endParaRPr lang="sr-Latn-R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71810"/>
            <a:ext cx="1071555" cy="1071555"/>
          </a:xfrm>
          <a:prstGeom prst="rect">
            <a:avLst/>
          </a:prstGeom>
        </p:spPr>
      </p:pic>
      <p:pic>
        <p:nvPicPr>
          <p:cNvPr id="5" name="Picture 4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000372"/>
            <a:ext cx="1500183" cy="1357322"/>
          </a:xfrm>
          <a:prstGeom prst="rect">
            <a:avLst/>
          </a:prstGeom>
        </p:spPr>
      </p:pic>
      <p:pic>
        <p:nvPicPr>
          <p:cNvPr id="6" name="Picture 5" descr="downloa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071810"/>
            <a:ext cx="1214431" cy="1071555"/>
          </a:xfrm>
          <a:prstGeom prst="rect">
            <a:avLst/>
          </a:prstGeom>
        </p:spPr>
      </p:pic>
      <p:pic>
        <p:nvPicPr>
          <p:cNvPr id="9" name="Picture 8" descr="download (3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000372"/>
            <a:ext cx="1575249" cy="1196701"/>
          </a:xfrm>
          <a:prstGeom prst="rect">
            <a:avLst/>
          </a:prstGeom>
        </p:spPr>
      </p:pic>
      <p:pic>
        <p:nvPicPr>
          <p:cNvPr id="10" name="Picture 9" descr="Social Media Market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5286375"/>
            <a:ext cx="5072098" cy="1571625"/>
          </a:xfrm>
          <a:prstGeom prst="rect">
            <a:avLst/>
          </a:prstGeom>
        </p:spPr>
      </p:pic>
      <p:pic>
        <p:nvPicPr>
          <p:cNvPr id="11" name="Picture 10" descr="download (2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92" y="2928934"/>
            <a:ext cx="1327232" cy="1252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Сајбер жртве и сајбер насилници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Профил </a:t>
            </a:r>
            <a:r>
              <a:rPr lang="sr-Latn-RS" dirty="0" smtClean="0"/>
              <a:t>,,</a:t>
            </a:r>
            <a:r>
              <a:rPr lang="sr-Cyrl-RS" dirty="0" smtClean="0"/>
              <a:t>жртве</a:t>
            </a:r>
            <a:r>
              <a:rPr lang="sr-Latn-RS" dirty="0" smtClean="0"/>
              <a:t>’’</a:t>
            </a:r>
            <a:endParaRPr lang="sr-Cyrl-RS" dirty="0" smtClean="0"/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Чешће дн трпе девојчице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Ученици старијих разреда и средњошколци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Деца са слабијим школским успехом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Ученици са недовољно развијеним социјалним вештинама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Они који су већ укључени у неке видове класичног насиља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Профил </a:t>
            </a:r>
            <a:r>
              <a:rPr lang="sr-Latn-RS" dirty="0" smtClean="0"/>
              <a:t>,,</a:t>
            </a:r>
            <a:r>
              <a:rPr lang="sr-Cyrl-RS" dirty="0" smtClean="0"/>
              <a:t>насилника</a:t>
            </a:r>
            <a:r>
              <a:rPr lang="sr-Latn-RS" dirty="0" smtClean="0"/>
              <a:t>’’</a:t>
            </a:r>
            <a:endParaRPr lang="sr-Cyrl-RS" dirty="0" smtClean="0"/>
          </a:p>
          <a:p>
            <a:pPr>
              <a:buFont typeface="Wingdings" pitchFamily="2" charset="2"/>
              <a:buChar char="§"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ДН чешће врше дечаци</a:t>
            </a:r>
          </a:p>
          <a:p>
            <a:pPr>
              <a:buFont typeface="Wingdings" pitchFamily="2" charset="2"/>
              <a:buChar char="§"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Деца која су насилна у директној комуникацији</a:t>
            </a:r>
          </a:p>
          <a:p>
            <a:pPr>
              <a:buFont typeface="Wingdings" pitchFamily="2" charset="2"/>
              <a:buChar char="§"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Деца која доста времена проводе на интернету без родитељске контроле</a:t>
            </a: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cyberbullying-220x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429132"/>
            <a:ext cx="20955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646</TotalTime>
  <Words>875</Words>
  <Application>Microsoft Office PowerPoint</Application>
  <PresentationFormat>On-screen Show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Civic</vt:lpstr>
      <vt:lpstr>Origin</vt:lpstr>
      <vt:lpstr>Дигитално насиље-начини реаговања и превенција  Презентација за родитеље </vt:lpstr>
      <vt:lpstr>Пројекат  ,,Знањем против насиља’’</vt:lpstr>
      <vt:lpstr>Циљеви пројекта</vt:lpstr>
      <vt:lpstr>Шта је то електронско (дигитално) насиље</vt:lpstr>
      <vt:lpstr>Дигитално и насиље ,,лицем у лице’’</vt:lpstr>
      <vt:lpstr>Врсте дигиталног насиља</vt:lpstr>
      <vt:lpstr>Врсте дигиталног насиља</vt:lpstr>
      <vt:lpstr>Дигитално насиље се може десити путем било ког сервиса на интернету или телефону</vt:lpstr>
      <vt:lpstr>Сајбер жртве и сајбер насилници</vt:lpstr>
      <vt:lpstr>Истраживања дигиталног насиља</vt:lpstr>
      <vt:lpstr>Резултати истраживања у оквиру пројекта ,,Зауставимо дигитално насиље’’</vt:lpstr>
      <vt:lpstr>Како реаговати у ситуацији када се појави дигитално насиље</vt:lpstr>
      <vt:lpstr>Коме се обратити </vt:lpstr>
      <vt:lpstr>Корисни сајтови</vt:lpstr>
      <vt:lpstr>    Како родитељи могу да допринесу безбедности деце на интернету </vt:lpstr>
      <vt:lpstr>Како родитељи могу да допринесу безбедности деце на интернету </vt:lpstr>
      <vt:lpstr>Кодекс понашања  на интернету</vt:lpstr>
      <vt:lpstr>Кодекс понашања  на интернету</vt:lpstr>
      <vt:lpstr>Хвала на пажњи!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Дигитално насиље-начини реаговања и превенција</dc:title>
  <dc:creator>Skola</dc:creator>
  <cp:lastModifiedBy>Skola</cp:lastModifiedBy>
  <cp:revision>42</cp:revision>
  <dcterms:created xsi:type="dcterms:W3CDTF">2018-11-16T15:53:46Z</dcterms:created>
  <dcterms:modified xsi:type="dcterms:W3CDTF">2018-11-19T11:31:57Z</dcterms:modified>
</cp:coreProperties>
</file>